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4"/>
  </p:sldMasterIdLst>
  <p:notesMasterIdLst>
    <p:notesMasterId r:id="rId18"/>
  </p:notesMasterIdLst>
  <p:handoutMasterIdLst>
    <p:handoutMasterId r:id="rId19"/>
  </p:handoutMasterIdLst>
  <p:sldIdLst>
    <p:sldId id="278" r:id="rId5"/>
    <p:sldId id="282" r:id="rId6"/>
    <p:sldId id="271" r:id="rId7"/>
    <p:sldId id="293" r:id="rId8"/>
    <p:sldId id="283" r:id="rId9"/>
    <p:sldId id="284" r:id="rId10"/>
    <p:sldId id="294" r:id="rId11"/>
    <p:sldId id="296" r:id="rId12"/>
    <p:sldId id="286" r:id="rId13"/>
    <p:sldId id="288" r:id="rId14"/>
    <p:sldId id="297" r:id="rId15"/>
    <p:sldId id="299" r:id="rId16"/>
    <p:sldId id="28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5388" autoAdjust="0"/>
  </p:normalViewPr>
  <p:slideViewPr>
    <p:cSldViewPr snapToGrid="0">
      <p:cViewPr varScale="1">
        <p:scale>
          <a:sx n="104" d="100"/>
          <a:sy n="104" d="100"/>
        </p:scale>
        <p:origin x="144" y="13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BC71B-6527-4638-937B-C93EB849CB02}" type="datetimeFigureOut">
              <a:rPr lang="en-US" smtClean="0"/>
              <a:t>10/13/2024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70580-B89C-4157-871D-6B9318EE5F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465A2-8C9C-419F-9FD8-234480873777}" type="datetimeFigureOut">
              <a:rPr lang="en-US" smtClean="0"/>
              <a:t>10/13/2024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F00E9-A49D-4007-B3B9-A3783809E5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223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91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373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89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88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56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626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3056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93063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411926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reeform: Shape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reeform: Shape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07653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4045464"/>
            <a:ext cx="11115355" cy="2286000"/>
          </a:xfrm>
        </p:spPr>
        <p:txBody>
          <a:bodyPr anchor="ctr">
            <a:no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594"/>
            <a:ext cx="12192000" cy="3771878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7BF9F63-86BE-5515-AD3C-59481B3FF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2996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196900"/>
            <a:ext cx="4159160" cy="3155900"/>
          </a:xfrm>
        </p:spPr>
        <p:txBody>
          <a:bodyPr lIns="91440" anchor="b">
            <a:no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271" y="3505200"/>
            <a:ext cx="4159160" cy="2352356"/>
          </a:xfrm>
        </p:spPr>
        <p:txBody>
          <a:bodyPr lIns="91440" rIns="9144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ABD6E1-FE78-D78B-E80C-09490F5D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2BB1BCD-5C1C-ED05-D6B4-F9236720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700A5CAB-28E9-FB7A-E72E-39F3ADE58C6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BA2D9BC-CA87-28FA-7A02-455E740EAC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34E5ADF-EEF0-2501-9D7B-8FC1A49F60A7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780F3839-9B1B-2346-C1F4-E876E6AE32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36576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742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87E98C0-6053-9701-92D0-4EF9ADBC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9063019" y="746716"/>
            <a:ext cx="3597052" cy="2615018"/>
            <a:chOff x="4541453" y="3199533"/>
            <a:chExt cx="3597052" cy="2615018"/>
          </a:xfrm>
        </p:grpSpPr>
        <p:sp>
          <p:nvSpPr>
            <p:cNvPr id="8" name="Freeform: Shape 38">
              <a:extLst>
                <a:ext uri="{FF2B5EF4-FFF2-40B4-BE49-F238E27FC236}">
                  <a16:creationId xmlns:a16="http://schemas.microsoft.com/office/drawing/2014/main" id="{C32B1A1D-760B-9D3D-A869-E50FC962A629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02EF78B-5BDF-8632-B9B1-087DB042EEC7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0" name="Freeform: Shape 32">
                <a:extLst>
                  <a:ext uri="{FF2B5EF4-FFF2-40B4-BE49-F238E27FC236}">
                    <a16:creationId xmlns:a16="http://schemas.microsoft.com/office/drawing/2014/main" id="{5C54B3E8-515B-0865-9321-DB3793A6224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6E92718-2CCD-B15D-8DE5-46285BEA256B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A0B78B-84F0-8B85-40E8-678689DC1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723112" y="5088958"/>
            <a:ext cx="1335600" cy="1262947"/>
            <a:chOff x="10145015" y="2343978"/>
            <a:chExt cx="1335600" cy="1262947"/>
          </a:xfrm>
        </p:grpSpPr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2E5D7C6F-BF77-9B7D-5B12-7AF3ED280B43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A599EE6-2673-0AD8-EAE0-45C79326015E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2" y="498474"/>
            <a:ext cx="7960421" cy="145021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40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1343" y="2103039"/>
            <a:ext cx="7929940" cy="397962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63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96D26C0-4AFC-33CC-99BE-317E9A8443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376680"/>
            <a:ext cx="9144000" cy="2286000"/>
          </a:xfrm>
        </p:spPr>
        <p:txBody>
          <a:bodyPr anchor="b">
            <a:no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799840"/>
            <a:ext cx="9144000" cy="22860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994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08635"/>
            <a:ext cx="11090274" cy="1332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2097175"/>
            <a:ext cx="5435600" cy="399565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B65629D-0977-C0EA-5E0B-C4822F43DAE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5540" y="2097175"/>
            <a:ext cx="5435600" cy="399565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9829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0974" y="196900"/>
            <a:ext cx="4899628" cy="2331490"/>
          </a:xfrm>
        </p:spPr>
        <p:txBody>
          <a:bodyPr anchor="b" anchorCtr="0">
            <a:no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3162" y="2827209"/>
            <a:ext cx="4917440" cy="3442144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algn="r">
              <a:defRPr sz="1200">
                <a:solidFill>
                  <a:schemeClr val="tx1"/>
                </a:solidFill>
              </a:defRPr>
            </a:lvl2pPr>
            <a:lvl3pPr algn="r">
              <a:defRPr sz="1200">
                <a:solidFill>
                  <a:schemeClr val="tx1"/>
                </a:solidFill>
              </a:defRPr>
            </a:lvl3pPr>
            <a:lvl4pPr algn="r">
              <a:defRPr sz="1200">
                <a:solidFill>
                  <a:schemeClr val="tx1"/>
                </a:solidFill>
              </a:defRPr>
            </a:lvl4pPr>
            <a:lvl5pPr algn="r"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5588" y="0"/>
            <a:ext cx="609599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04CD02-7C7D-28DD-85A8-2FD92C29D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B7341D0-DC30-9661-B3E0-91DE7C37946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2A118B5-9F91-EA1B-3F95-6BFA5095544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208891A5-91FA-D924-CB46-E74B50635001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BE5F7483-2261-D4C4-30E3-2D379D8CA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7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23463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565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8935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8586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41337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67432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823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7354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587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  <p:sldLayoutId id="2147483724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ADEB4E-DBBE-B910-0838-CA30539002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517" r="10706" b="1"/>
          <a:stretch/>
        </p:blipFill>
        <p:spPr>
          <a:xfrm>
            <a:off x="20" y="-4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ea typeface="+mj-ea"/>
                <a:cs typeface="+mj-cs"/>
              </a:rPr>
              <a:t>Socket Programming</a:t>
            </a:r>
            <a:br>
              <a:rPr lang="en-US" sz="6400" kern="1200" dirty="0">
                <a:solidFill>
                  <a:schemeClr val="tx1"/>
                </a:solidFill>
                <a:ea typeface="+mj-ea"/>
                <a:cs typeface="+mj-cs"/>
              </a:rPr>
            </a:br>
            <a:r>
              <a:rPr lang="en-US" sz="6400" kern="1200" dirty="0">
                <a:solidFill>
                  <a:schemeClr val="tx1"/>
                </a:solidFill>
                <a:ea typeface="+mj-ea"/>
                <a:cs typeface="+mj-cs"/>
              </a:rPr>
              <a:t>with 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2CEB20-DEAB-9293-E038-1B4A8BC30AFD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460782-571B-7809-CEE8-FC7539C7EFBF}"/>
              </a:ext>
            </a:extLst>
          </p:cNvPr>
          <p:cNvSpPr txBox="1"/>
          <p:nvPr/>
        </p:nvSpPr>
        <p:spPr>
          <a:xfrm>
            <a:off x="7050024" y="5641848"/>
            <a:ext cx="513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Recep</a:t>
            </a:r>
            <a:r>
              <a:rPr lang="en-US" dirty="0"/>
              <a:t> YILDIRIM – </a:t>
            </a:r>
            <a:r>
              <a:rPr lang="en-US" b="1" dirty="0"/>
              <a:t>recep.yildirim</a:t>
            </a:r>
            <a:r>
              <a:rPr lang="en-US" dirty="0"/>
              <a:t>@sabanciuniv.edu</a:t>
            </a:r>
          </a:p>
        </p:txBody>
      </p:sp>
    </p:spTree>
    <p:extLst>
      <p:ext uri="{BB962C8B-B14F-4D97-AF65-F5344CB8AC3E}">
        <p14:creationId xmlns:p14="http://schemas.microsoft.com/office/powerpoint/2010/main" val="280309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6B59-80B8-CEED-0BCA-BC3F80A85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C2F317-81E4-3678-2FF2-495B3A95470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7C6D33A-37B7-D2C4-2C1C-6D5253D0D480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45A95-72C3-9BFC-32D2-908F235E389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974" y="196900"/>
            <a:ext cx="4899628" cy="3863036"/>
          </a:xfrm>
          <a:noFill/>
        </p:spPr>
        <p:txBody>
          <a:bodyPr anchor="b"/>
          <a:lstStyle/>
          <a:p>
            <a:r>
              <a:rPr lang="en-US" dirty="0">
                <a:latin typeface="+mn-lt"/>
              </a:rPr>
              <a:t>A typical client-server communication from a socket perspective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4A7DC2-42C3-FDDF-02BF-9598D75A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4C34AFF-8B68-C87C-C6AE-6E45F3704D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TCP socket flow">
            <a:extLst>
              <a:ext uri="{FF2B5EF4-FFF2-40B4-BE49-F238E27FC236}">
                <a16:creationId xmlns:a16="http://schemas.microsoft.com/office/drawing/2014/main" id="{C915B72F-9B02-DEE0-6AB6-77D3586410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248" y="0"/>
            <a:ext cx="60896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5CC743-B5D1-42C6-A745-EDC502ADB68E}"/>
              </a:ext>
            </a:extLst>
          </p:cNvPr>
          <p:cNvSpPr txBox="1"/>
          <p:nvPr/>
        </p:nvSpPr>
        <p:spPr>
          <a:xfrm>
            <a:off x="1029964" y="6488668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414523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6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6B59-80B8-CEED-0BCA-BC3F80A85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C2F317-81E4-3678-2FF2-495B3A95470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7C6D33A-37B7-D2C4-2C1C-6D5253D0D480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45A95-72C3-9BFC-32D2-908F235E389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5C4A7DC2-42C3-FDDF-02BF-9598D75A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Sockets loopback interface">
            <a:extLst>
              <a:ext uri="{FF2B5EF4-FFF2-40B4-BE49-F238E27FC236}">
                <a16:creationId xmlns:a16="http://schemas.microsoft.com/office/drawing/2014/main" id="{BA13447E-4488-FF49-7A52-B60E87A81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378" y="0"/>
            <a:ext cx="97218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809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6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6B59-80B8-CEED-0BCA-BC3F80A85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C2F317-81E4-3678-2FF2-495B3A95470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7C6D33A-37B7-D2C4-2C1C-6D5253D0D480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45A95-72C3-9BFC-32D2-908F235E389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5C4A7DC2-42C3-FDDF-02BF-9598D75A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050" name="Picture 2" descr="Sockets ethernet interface">
            <a:extLst>
              <a:ext uri="{FF2B5EF4-FFF2-40B4-BE49-F238E27FC236}">
                <a16:creationId xmlns:a16="http://schemas.microsoft.com/office/drawing/2014/main" id="{16876DED-4A62-879F-FD69-F1DDA0933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0"/>
            <a:ext cx="112537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7597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A84D4AF-8D29-5A55-F3F8-1E928E3B0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1666876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6600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Questions</a:t>
            </a: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1358CD3B-43A8-5BF7-2E60-B0563F068D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88000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83B29DA-9BB8-4BA8-B8E1-8C2B54407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D02496F8-166D-469A-8040-08608013B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23E648A7-A02A-4DC7-9FEC-489F1BA6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4EF573B1-38BC-4C7B-894C-BE3864A04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647A77D8-817B-4A9F-86AA-FE781E813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BBAE83-F42B-096A-F938-39C086411EDE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2855514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sz="2800" dirty="0"/>
          </a:p>
          <a:p>
            <a:r>
              <a:rPr lang="en-US" sz="2800" dirty="0"/>
              <a:t>What is a Socket?</a:t>
            </a:r>
          </a:p>
          <a:p>
            <a:r>
              <a:rPr lang="en-US" sz="2800" dirty="0"/>
              <a:t>Different Types of Sockets</a:t>
            </a:r>
          </a:p>
          <a:p>
            <a:r>
              <a:rPr lang="en-US" sz="2800" dirty="0"/>
              <a:t>TCP Sockets</a:t>
            </a:r>
          </a:p>
          <a:p>
            <a:r>
              <a:rPr lang="en-US" sz="2800" dirty="0"/>
              <a:t>Socket API in Python</a:t>
            </a:r>
          </a:p>
          <a:p>
            <a:r>
              <a:rPr lang="en-US" sz="2800" dirty="0"/>
              <a:t>Code Examples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68C929-9B71-2A61-B284-DD91C8F61D89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Video 12" descr="Wires Linked To Core Router">
            <a:extLst>
              <a:ext uri="{FF2B5EF4-FFF2-40B4-BE49-F238E27FC236}">
                <a16:creationId xmlns:a16="http://schemas.microsoft.com/office/drawing/2014/main" id="{9DB0C185-0494-8AC6-7B1A-349C041E64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01" r="-1" b="182"/>
          <a:stretch/>
        </p:blipFill>
        <p:spPr>
          <a:xfrm>
            <a:off x="0" y="9737"/>
            <a:ext cx="12191999" cy="6838521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7750348-5249-48BE-B8D8-43608AD7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799801"/>
            <a:ext cx="7278687" cy="1656716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dirty="0"/>
              <a:t>What is a Socket?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BC3C586-41D9-4369-AF7F-3A2DB21DB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2DC3D8-2332-54D1-5929-30366DB32A96}"/>
              </a:ext>
            </a:extLst>
          </p:cNvPr>
          <p:cNvSpPr txBox="1"/>
          <p:nvPr/>
        </p:nvSpPr>
        <p:spPr>
          <a:xfrm>
            <a:off x="434242" y="2908146"/>
            <a:ext cx="68809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Sockets and the socket API </a:t>
            </a:r>
          </a:p>
          <a:p>
            <a:r>
              <a:rPr lang="en-US" sz="2800" dirty="0"/>
              <a:t>are used to send messages across a network. </a:t>
            </a:r>
          </a:p>
          <a:p>
            <a:r>
              <a:rPr lang="en-US" sz="2800" dirty="0"/>
              <a:t>They provide a form of </a:t>
            </a:r>
          </a:p>
          <a:p>
            <a:r>
              <a:rPr lang="en-US" sz="2800" b="1" dirty="0">
                <a:solidFill>
                  <a:schemeClr val="accent2"/>
                </a:solidFill>
              </a:rPr>
              <a:t>inter-process communication (IPC).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230219-2415-8F71-7CF3-042ABCEDDE6A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1839748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4508500"/>
            <a:ext cx="4500562" cy="1562959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kern="1200" dirty="0">
                <a:solidFill>
                  <a:schemeClr val="tx1"/>
                </a:solidFill>
                <a:ea typeface="+mj-ea"/>
                <a:cs typeface="+mj-cs"/>
              </a:rPr>
              <a:t>Background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ADBA71-7D95-5441-3D31-8DB270440D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6866" b="19020"/>
          <a:stretch/>
        </p:blipFill>
        <p:spPr>
          <a:xfrm>
            <a:off x="20" y="1"/>
            <a:ext cx="12191980" cy="3777175"/>
          </a:xfrm>
          <a:custGeom>
            <a:avLst/>
            <a:gdLst/>
            <a:ahLst/>
            <a:cxnLst/>
            <a:rect l="l" t="t" r="r" b="b"/>
            <a:pathLst>
              <a:path w="12192000" h="3777175">
                <a:moveTo>
                  <a:pt x="0" y="0"/>
                </a:moveTo>
                <a:lnTo>
                  <a:pt x="12192000" y="0"/>
                </a:lnTo>
                <a:lnTo>
                  <a:pt x="12192000" y="3777175"/>
                </a:lnTo>
                <a:lnTo>
                  <a:pt x="0" y="3777175"/>
                </a:lnTo>
                <a:close/>
              </a:path>
            </a:pathLst>
          </a:custGeom>
        </p:spPr>
      </p:pic>
      <p:sp>
        <p:nvSpPr>
          <p:cNvPr id="71" name="Oval 70">
            <a:extLst>
              <a:ext uri="{FF2B5EF4-FFF2-40B4-BE49-F238E27FC236}">
                <a16:creationId xmlns:a16="http://schemas.microsoft.com/office/drawing/2014/main" id="{C5D31EF7-7A67-43B2-8B5E-B4A6241B1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13" y="360283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2DC3D8-2332-54D1-5929-30366DB32A96}"/>
              </a:ext>
            </a:extLst>
          </p:cNvPr>
          <p:cNvSpPr txBox="1"/>
          <p:nvPr/>
        </p:nvSpPr>
        <p:spPr>
          <a:xfrm>
            <a:off x="5267325" y="4508500"/>
            <a:ext cx="6373813" cy="1562959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Sockets have a long history.  Their use originated with </a:t>
            </a:r>
            <a:r>
              <a:rPr lang="en-US" sz="1600" b="1" dirty="0">
                <a:solidFill>
                  <a:schemeClr val="accent2">
                    <a:alpha val="60000"/>
                  </a:schemeClr>
                </a:solidFill>
              </a:rPr>
              <a:t>ARPANET</a:t>
            </a: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 in 1971 and later became an API in the </a:t>
            </a:r>
            <a:r>
              <a:rPr lang="en-US" sz="1600" b="1" dirty="0">
                <a:solidFill>
                  <a:schemeClr val="accent2">
                    <a:alpha val="60000"/>
                  </a:schemeClr>
                </a:solidFill>
              </a:rPr>
              <a:t>Berkeley Software Distribution (BSD)</a:t>
            </a: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 operating system released in 1983 called Berkeley sockets.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F986AE-9C47-C09D-5E07-3731525EB029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1350461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5996240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Different Types of Sockets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239" y="2678400"/>
            <a:ext cx="3565525" cy="3414425"/>
          </a:xfrm>
        </p:spPr>
        <p:txBody>
          <a:bodyPr vert="horz" wrap="square" lIns="0" tIns="0" rIns="0" bIns="0" rtlCol="0" anchor="t">
            <a:normAutofit lnSpcReduction="10000"/>
          </a:bodyPr>
          <a:lstStyle/>
          <a:p>
            <a:pPr marL="342900" indent="-228600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UDP Sockets</a:t>
            </a:r>
          </a:p>
          <a:p>
            <a:pPr marL="342900" indent="-228600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TCP Sockets</a:t>
            </a:r>
          </a:p>
          <a:p>
            <a:pPr marL="342900" indent="-228600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Web Sockets</a:t>
            </a:r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            .</a:t>
            </a:r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            .</a:t>
            </a:r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            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84D69B-53A1-EDE8-81CC-FC6EACA119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831" r="7907"/>
          <a:stretch/>
        </p:blipFill>
        <p:spPr>
          <a:xfrm>
            <a:off x="5719706" y="606796"/>
            <a:ext cx="4868976" cy="5644408"/>
          </a:xfrm>
          <a:custGeom>
            <a:avLst/>
            <a:gdLst/>
            <a:ahLst/>
            <a:cxnLst/>
            <a:rect l="l" t="t" r="r" b="b"/>
            <a:pathLst>
              <a:path w="4868976" h="5644408">
                <a:moveTo>
                  <a:pt x="2398421" y="0"/>
                </a:moveTo>
                <a:lnTo>
                  <a:pt x="4868974" y="1424628"/>
                </a:lnTo>
                <a:lnTo>
                  <a:pt x="4868976" y="1424625"/>
                </a:lnTo>
                <a:lnTo>
                  <a:pt x="4868976" y="1424628"/>
                </a:lnTo>
                <a:lnTo>
                  <a:pt x="4868976" y="4219781"/>
                </a:lnTo>
                <a:lnTo>
                  <a:pt x="2398419" y="5644408"/>
                </a:lnTo>
                <a:lnTo>
                  <a:pt x="0" y="4219781"/>
                </a:lnTo>
                <a:lnTo>
                  <a:pt x="0" y="1424628"/>
                </a:lnTo>
                <a:lnTo>
                  <a:pt x="0" y="1424625"/>
                </a:lnTo>
                <a:lnTo>
                  <a:pt x="3" y="1424628"/>
                </a:lnTo>
                <a:close/>
              </a:path>
            </a:pathLst>
          </a:cu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C4967C49-2278-4724-94A5-A258F20C3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66428" y="2112234"/>
            <a:ext cx="1335600" cy="1262947"/>
            <a:chOff x="10145015" y="2343978"/>
            <a:chExt cx="1335600" cy="1262947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513748-F890-422C-8BC7-7C16A7D3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93B83E9-9019-4D2F-B887-BD399181B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7" name="Oval 26">
            <a:extLst>
              <a:ext uri="{FF2B5EF4-FFF2-40B4-BE49-F238E27FC236}">
                <a16:creationId xmlns:a16="http://schemas.microsoft.com/office/drawing/2014/main" id="{5171FAFB-7223-4BE1-983D-8A0626EAC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612" y="57328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A16DD-496E-58AC-0FB2-B0F23229F5DF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1388592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2343A-9CB0-F2AD-EF62-5DEE3E97F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744DD-5BC8-42C8-4313-13CE95ED5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Is reliable</a:t>
            </a:r>
            <a:r>
              <a:rPr lang="en-US" sz="2400" dirty="0"/>
              <a:t>: Packets dropped in the network are detected and retransmitted by the sender</a:t>
            </a:r>
          </a:p>
          <a:p>
            <a:endParaRPr lang="en-US" sz="2400" dirty="0"/>
          </a:p>
          <a:p>
            <a:r>
              <a:rPr lang="en-US" sz="2400" dirty="0">
                <a:solidFill>
                  <a:schemeClr val="accent2"/>
                </a:solidFill>
              </a:rPr>
              <a:t>Has in-order data delivery: </a:t>
            </a:r>
            <a:r>
              <a:rPr lang="en-US" sz="2400" dirty="0"/>
              <a:t>Data is read by your application in the order it was written by the sender.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971F33-53CE-D5C0-432E-FEB7973AFAB9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652841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C75C592E-FC3B-4879-8E41-4536246D7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9388162" y="6033252"/>
            <a:ext cx="1519749" cy="926985"/>
          </a:xfrm>
          <a:custGeom>
            <a:avLst/>
            <a:gdLst>
              <a:gd name="connsiteX0" fmla="*/ 1248242 w 1519749"/>
              <a:gd name="connsiteY0" fmla="*/ 271508 h 926985"/>
              <a:gd name="connsiteX1" fmla="*/ 1519749 w 1519749"/>
              <a:gd name="connsiteY1" fmla="*/ 926985 h 926985"/>
              <a:gd name="connsiteX2" fmla="*/ 1056256 w 1519749"/>
              <a:gd name="connsiteY2" fmla="*/ 926985 h 926985"/>
              <a:gd name="connsiteX3" fmla="*/ 592765 w 1519749"/>
              <a:gd name="connsiteY3" fmla="*/ 463493 h 926985"/>
              <a:gd name="connsiteX4" fmla="*/ 333622 w 1519749"/>
              <a:gd name="connsiteY4" fmla="*/ 542650 h 926985"/>
              <a:gd name="connsiteX5" fmla="*/ 330617 w 1519749"/>
              <a:gd name="connsiteY5" fmla="*/ 545129 h 926985"/>
              <a:gd name="connsiteX6" fmla="*/ 0 w 1519749"/>
              <a:gd name="connsiteY6" fmla="*/ 214511 h 926985"/>
              <a:gd name="connsiteX7" fmla="*/ 3116 w 1519749"/>
              <a:gd name="connsiteY7" fmla="*/ 211679 h 926985"/>
              <a:gd name="connsiteX8" fmla="*/ 592765 w 1519749"/>
              <a:gd name="connsiteY8" fmla="*/ 0 h 926985"/>
              <a:gd name="connsiteX9" fmla="*/ 1248242 w 1519749"/>
              <a:gd name="connsiteY9" fmla="*/ 271508 h 926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19749" h="926985">
                <a:moveTo>
                  <a:pt x="1248242" y="271508"/>
                </a:moveTo>
                <a:cubicBezTo>
                  <a:pt x="1415993" y="439259"/>
                  <a:pt x="1519749" y="671005"/>
                  <a:pt x="1519749" y="926985"/>
                </a:cubicBezTo>
                <a:lnTo>
                  <a:pt x="1056256" y="926985"/>
                </a:lnTo>
                <a:cubicBezTo>
                  <a:pt x="1056256" y="671005"/>
                  <a:pt x="848744" y="463493"/>
                  <a:pt x="592765" y="463493"/>
                </a:cubicBezTo>
                <a:cubicBezTo>
                  <a:pt x="496772" y="463493"/>
                  <a:pt x="407596" y="492674"/>
                  <a:pt x="333622" y="542650"/>
                </a:cubicBezTo>
                <a:lnTo>
                  <a:pt x="330617" y="545129"/>
                </a:lnTo>
                <a:lnTo>
                  <a:pt x="0" y="214511"/>
                </a:lnTo>
                <a:lnTo>
                  <a:pt x="3116" y="211679"/>
                </a:lnTo>
                <a:cubicBezTo>
                  <a:pt x="163354" y="79438"/>
                  <a:pt x="368783" y="0"/>
                  <a:pt x="592765" y="0"/>
                </a:cubicBezTo>
                <a:cubicBezTo>
                  <a:pt x="848744" y="0"/>
                  <a:pt x="1080490" y="103757"/>
                  <a:pt x="1248242" y="27150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5400000">
              <a:schemeClr val="accent1">
                <a:lumMod val="40000"/>
                <a:lumOff val="6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40460074-BBCE-442A-9CF4-62BD80929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9479855" y="6025557"/>
            <a:ext cx="1490380" cy="1042921"/>
          </a:xfrm>
          <a:custGeom>
            <a:avLst/>
            <a:gdLst>
              <a:gd name="connsiteX0" fmla="*/ 1218873 w 1490380"/>
              <a:gd name="connsiteY0" fmla="*/ 305465 h 1042921"/>
              <a:gd name="connsiteX1" fmla="*/ 1490380 w 1490380"/>
              <a:gd name="connsiteY1" fmla="*/ 1042921 h 1042921"/>
              <a:gd name="connsiteX2" fmla="*/ 1026887 w 1490380"/>
              <a:gd name="connsiteY2" fmla="*/ 1042921 h 1042921"/>
              <a:gd name="connsiteX3" fmla="*/ 563396 w 1490380"/>
              <a:gd name="connsiteY3" fmla="*/ 521461 h 1042921"/>
              <a:gd name="connsiteX4" fmla="*/ 382984 w 1490380"/>
              <a:gd name="connsiteY4" fmla="*/ 562440 h 1042921"/>
              <a:gd name="connsiteX5" fmla="*/ 360254 w 1490380"/>
              <a:gd name="connsiteY5" fmla="*/ 576320 h 1042921"/>
              <a:gd name="connsiteX6" fmla="*/ 0 w 1490380"/>
              <a:gd name="connsiteY6" fmla="*/ 216066 h 1042921"/>
              <a:gd name="connsiteX7" fmla="*/ 45110 w 1490380"/>
              <a:gd name="connsiteY7" fmla="*/ 178115 h 1042921"/>
              <a:gd name="connsiteX8" fmla="*/ 563396 w 1490380"/>
              <a:gd name="connsiteY8" fmla="*/ 0 h 1042921"/>
              <a:gd name="connsiteX9" fmla="*/ 1218873 w 1490380"/>
              <a:gd name="connsiteY9" fmla="*/ 305465 h 1042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90380" h="1042921">
                <a:moveTo>
                  <a:pt x="1218873" y="305465"/>
                </a:moveTo>
                <a:cubicBezTo>
                  <a:pt x="1386624" y="494196"/>
                  <a:pt x="1490380" y="754927"/>
                  <a:pt x="1490380" y="1042921"/>
                </a:cubicBezTo>
                <a:lnTo>
                  <a:pt x="1026887" y="1042921"/>
                </a:lnTo>
                <a:cubicBezTo>
                  <a:pt x="1026887" y="754926"/>
                  <a:pt x="819375" y="521461"/>
                  <a:pt x="563396" y="521461"/>
                </a:cubicBezTo>
                <a:cubicBezTo>
                  <a:pt x="499401" y="521461"/>
                  <a:pt x="438435" y="536052"/>
                  <a:pt x="382984" y="562440"/>
                </a:cubicBezTo>
                <a:lnTo>
                  <a:pt x="360254" y="576320"/>
                </a:lnTo>
                <a:lnTo>
                  <a:pt x="0" y="216066"/>
                </a:lnTo>
                <a:lnTo>
                  <a:pt x="45110" y="178115"/>
                </a:lnTo>
                <a:cubicBezTo>
                  <a:pt x="193058" y="65662"/>
                  <a:pt x="371411" y="-1"/>
                  <a:pt x="563396" y="0"/>
                </a:cubicBezTo>
                <a:cubicBezTo>
                  <a:pt x="819375" y="0"/>
                  <a:pt x="1051121" y="116733"/>
                  <a:pt x="1218873" y="305465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EC9C451-AFB3-4322-B6CC-66A7571A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96045" y="6220309"/>
            <a:ext cx="107098" cy="466589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CD606D1-3A38-042E-BB93-C1C589EB85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967" t="-8679" r="4743" b="8679"/>
          <a:stretch/>
        </p:blipFill>
        <p:spPr>
          <a:xfrm>
            <a:off x="0" y="-547674"/>
            <a:ext cx="12191980" cy="6798444"/>
          </a:xfrm>
          <a:custGeom>
            <a:avLst/>
            <a:gdLst/>
            <a:ahLst/>
            <a:cxnLst/>
            <a:rect l="l" t="t" r="r" b="b"/>
            <a:pathLst>
              <a:path w="12192000" h="6310312">
                <a:moveTo>
                  <a:pt x="0" y="0"/>
                </a:moveTo>
                <a:lnTo>
                  <a:pt x="12192000" y="0"/>
                </a:lnTo>
                <a:lnTo>
                  <a:pt x="12192000" y="6310312"/>
                </a:lnTo>
                <a:lnTo>
                  <a:pt x="0" y="6310312"/>
                </a:lnTo>
                <a:close/>
              </a:path>
            </a:pathLst>
          </a:cu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F2DE133B-360C-4971-86DE-7E3DB647E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62943" y="613031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391DA6-79A4-8E80-0813-DACB5E9BD322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A92392-A555-560F-908D-9EE9CF26D1D7}"/>
              </a:ext>
            </a:extLst>
          </p:cNvPr>
          <p:cNvSpPr txBox="1"/>
          <p:nvPr/>
        </p:nvSpPr>
        <p:spPr>
          <a:xfrm>
            <a:off x="0" y="420624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2"/>
                </a:solidFill>
              </a:rPr>
              <a:t>TCP Server Example</a:t>
            </a:r>
          </a:p>
        </p:txBody>
      </p:sp>
    </p:spTree>
    <p:extLst>
      <p:ext uri="{BB962C8B-B14F-4D97-AF65-F5344CB8AC3E}">
        <p14:creationId xmlns:p14="http://schemas.microsoft.com/office/powerpoint/2010/main" val="2589479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CD606D1-3A38-042E-BB93-C1C589EB85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3" r="7523" b="17294"/>
          <a:stretch/>
        </p:blipFill>
        <p:spPr>
          <a:xfrm>
            <a:off x="0" y="0"/>
            <a:ext cx="12191980" cy="6391656"/>
          </a:xfrm>
          <a:custGeom>
            <a:avLst/>
            <a:gdLst/>
            <a:ahLst/>
            <a:cxnLst/>
            <a:rect l="l" t="t" r="r" b="b"/>
            <a:pathLst>
              <a:path w="12192000" h="6310312">
                <a:moveTo>
                  <a:pt x="0" y="0"/>
                </a:moveTo>
                <a:lnTo>
                  <a:pt x="12192000" y="0"/>
                </a:lnTo>
                <a:lnTo>
                  <a:pt x="12192000" y="6310312"/>
                </a:lnTo>
                <a:lnTo>
                  <a:pt x="0" y="6310312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391DA6-79A4-8E80-0813-DACB5E9BD322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DB8068-6A58-EC9E-4A72-5B35B23732EA}"/>
              </a:ext>
            </a:extLst>
          </p:cNvPr>
          <p:cNvSpPr txBox="1"/>
          <p:nvPr/>
        </p:nvSpPr>
        <p:spPr>
          <a:xfrm>
            <a:off x="0" y="585216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2"/>
                </a:solidFill>
              </a:rPr>
              <a:t>TCP Client Example</a:t>
            </a:r>
          </a:p>
        </p:txBody>
      </p:sp>
    </p:spTree>
    <p:extLst>
      <p:ext uri="{BB962C8B-B14F-4D97-AF65-F5344CB8AC3E}">
        <p14:creationId xmlns:p14="http://schemas.microsoft.com/office/powerpoint/2010/main" val="2316886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Socket API in Python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0400" y="1767991"/>
            <a:ext cx="9269984" cy="399565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accent2"/>
                </a:solidFill>
              </a:rPr>
              <a:t>.socket()                          </a:t>
            </a:r>
            <a:r>
              <a:rPr lang="en-US" dirty="0"/>
              <a:t>- Creates a socket </a:t>
            </a:r>
          </a:p>
          <a:p>
            <a:r>
              <a:rPr lang="en-US" dirty="0">
                <a:solidFill>
                  <a:schemeClr val="accent2"/>
                </a:solidFill>
              </a:rPr>
              <a:t>.bind()		        </a:t>
            </a:r>
            <a:r>
              <a:rPr lang="en-US" dirty="0"/>
              <a:t>- Binds socket to an interface and port</a:t>
            </a:r>
          </a:p>
          <a:p>
            <a:r>
              <a:rPr lang="en-US" dirty="0">
                <a:solidFill>
                  <a:schemeClr val="accent2"/>
                </a:solidFill>
              </a:rPr>
              <a:t>.listen()		</a:t>
            </a:r>
            <a:r>
              <a:rPr lang="en-US" dirty="0"/>
              <a:t>        - Listens incoming connections</a:t>
            </a:r>
          </a:p>
          <a:p>
            <a:r>
              <a:rPr lang="en-US" dirty="0">
                <a:solidFill>
                  <a:schemeClr val="accent2"/>
                </a:solidFill>
              </a:rPr>
              <a:t>.accept()		</a:t>
            </a:r>
            <a:r>
              <a:rPr lang="en-US" dirty="0"/>
              <a:t>        - Accepts incoming connections</a:t>
            </a:r>
          </a:p>
          <a:p>
            <a:r>
              <a:rPr lang="en-US" dirty="0">
                <a:solidFill>
                  <a:schemeClr val="accent2"/>
                </a:solidFill>
              </a:rPr>
              <a:t>.connect()	</a:t>
            </a:r>
            <a:r>
              <a:rPr lang="en-US" dirty="0"/>
              <a:t>                       - Connects to a socket</a:t>
            </a:r>
          </a:p>
          <a:p>
            <a:r>
              <a:rPr lang="en-US" dirty="0">
                <a:solidFill>
                  <a:schemeClr val="accent2"/>
                </a:solidFill>
              </a:rPr>
              <a:t>.send()	</a:t>
            </a:r>
            <a:r>
              <a:rPr lang="en-US" dirty="0"/>
              <a:t>                       - Sends data</a:t>
            </a:r>
          </a:p>
          <a:p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 err="1">
                <a:solidFill>
                  <a:schemeClr val="accent2"/>
                </a:solidFill>
              </a:rPr>
              <a:t>recv</a:t>
            </a:r>
            <a:r>
              <a:rPr lang="en-US" dirty="0">
                <a:solidFill>
                  <a:schemeClr val="accent2"/>
                </a:solidFill>
              </a:rPr>
              <a:t>()		</a:t>
            </a:r>
            <a:r>
              <a:rPr lang="en-US" dirty="0"/>
              <a:t>        - Receives data</a:t>
            </a:r>
          </a:p>
          <a:p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 err="1">
                <a:solidFill>
                  <a:schemeClr val="accent2"/>
                </a:solidFill>
              </a:rPr>
              <a:t>sendall</a:t>
            </a:r>
            <a:r>
              <a:rPr lang="en-US" dirty="0">
                <a:solidFill>
                  <a:schemeClr val="accent2"/>
                </a:solidFill>
              </a:rPr>
              <a:t>()                         </a:t>
            </a:r>
            <a:r>
              <a:rPr lang="en-US" dirty="0"/>
              <a:t>- Sends all data</a:t>
            </a:r>
          </a:p>
          <a:p>
            <a:r>
              <a:rPr lang="en-US" dirty="0">
                <a:solidFill>
                  <a:schemeClr val="accent2"/>
                </a:solidFill>
              </a:rPr>
              <a:t>.close()		        </a:t>
            </a:r>
            <a:r>
              <a:rPr lang="en-US" dirty="0"/>
              <a:t>- Closes socket / </a:t>
            </a:r>
            <a:r>
              <a:rPr lang="en-US" dirty="0" err="1"/>
              <a:t>connetion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EAEA9F-9337-D448-1D95-75C933149F08}"/>
              </a:ext>
            </a:extLst>
          </p:cNvPr>
          <p:cNvSpPr txBox="1"/>
          <p:nvPr/>
        </p:nvSpPr>
        <p:spPr>
          <a:xfrm>
            <a:off x="3967226" y="6488664"/>
            <a:ext cx="404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CS408 –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233018862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297</TotalTime>
  <Words>309</Words>
  <Application>Microsoft Office PowerPoint</Application>
  <PresentationFormat>Widescreen</PresentationFormat>
  <Paragraphs>60</Paragraphs>
  <Slides>13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Walbaum Display</vt:lpstr>
      <vt:lpstr>3DFloatVTI</vt:lpstr>
      <vt:lpstr>Socket Programming with Python</vt:lpstr>
      <vt:lpstr>Contents</vt:lpstr>
      <vt:lpstr>What is a Socket?</vt:lpstr>
      <vt:lpstr>Background</vt:lpstr>
      <vt:lpstr>Different Types of Sockets</vt:lpstr>
      <vt:lpstr>TCP Sockets</vt:lpstr>
      <vt:lpstr>PowerPoint Presentation</vt:lpstr>
      <vt:lpstr>PowerPoint Presentation</vt:lpstr>
      <vt:lpstr>Socket API in Python</vt:lpstr>
      <vt:lpstr>A typical client-server communication from a socket perspective </vt:lpstr>
      <vt:lpstr>PowerPoint Presentation</vt:lpstr>
      <vt:lpstr>PowerPoint Presentation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Recep YILDIRIM</dc:creator>
  <cp:lastModifiedBy>Recep YILDIRIM</cp:lastModifiedBy>
  <cp:revision>10</cp:revision>
  <dcterms:created xsi:type="dcterms:W3CDTF">2024-10-12T11:54:11Z</dcterms:created>
  <dcterms:modified xsi:type="dcterms:W3CDTF">2024-10-13T17:26:01Z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